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3" d="100"/>
          <a:sy n="143" d="100"/>
        </p:scale>
        <p:origin x="-360" y="-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258B6-308A-49C7-A3B8-7EB257C8609C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92DB-565A-4889-AB9E-B603996C1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7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02709" indent="-270272" eaLnBrk="0" hangingPunct="0"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081091" indent="-216218" eaLnBrk="0" hangingPunct="0"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13528" indent="-216218" eaLnBrk="0" hangingPunct="0"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1945963" indent="-216218" eaLnBrk="0" hangingPunct="0"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378400" indent="-216218" defTabSz="57508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810836" indent="-216218" defTabSz="57508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243273" indent="-216218" defTabSz="57508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675709" indent="-216218" defTabSz="57508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36ED363C-5C2A-479F-841B-0051C51E31B6}" type="slidenum">
              <a:rPr lang="en-US" alt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476DB6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6477000"/>
            <a:ext cx="8763000" cy="381000"/>
          </a:xfrm>
          <a:prstGeom prst="rect">
            <a:avLst/>
          </a:prstGeom>
          <a:solidFill>
            <a:srgbClr val="8DB33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en-US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9" name="Picture 8" descr="PCSBlogo.jp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24800" y="6400800"/>
            <a:ext cx="1219200" cy="457200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199856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2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0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8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5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4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9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4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3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2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A221-CCEF-4B85-ADC0-3CF205C2AB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59F10-5430-4893-B90C-0187627763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5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8" name="Straight Connector 297"/>
          <p:cNvCxnSpPr>
            <a:cxnSpLocks noChangeShapeType="1"/>
          </p:cNvCxnSpPr>
          <p:nvPr/>
        </p:nvCxnSpPr>
        <p:spPr bwMode="auto">
          <a:xfrm rot="5400000">
            <a:off x="1354812" y="2257286"/>
            <a:ext cx="84184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6" name="Straight Connector 295"/>
          <p:cNvCxnSpPr>
            <a:cxnSpLocks noChangeShapeType="1"/>
          </p:cNvCxnSpPr>
          <p:nvPr/>
        </p:nvCxnSpPr>
        <p:spPr bwMode="auto">
          <a:xfrm rot="5400000">
            <a:off x="266707" y="2226602"/>
            <a:ext cx="801221" cy="1134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63" name="Picture 63" descr="PCSB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581305"/>
            <a:ext cx="1305151" cy="58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105434" y="6218633"/>
            <a:ext cx="1245711" cy="203361"/>
          </a:xfrm>
          <a:prstGeom prst="rect">
            <a:avLst/>
          </a:prstGeom>
          <a:noFill/>
        </p:spPr>
        <p:txBody>
          <a:bodyPr lIns="94715" tIns="47357" rIns="94715" bIns="47357">
            <a:spAutoFit/>
          </a:bodyPr>
          <a:lstStyle/>
          <a:p>
            <a:pPr algn="ctr" defTabSz="473577">
              <a:defRPr/>
            </a:pPr>
            <a:r>
              <a:rPr lang="en-US" sz="700" b="1" dirty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Effective </a:t>
            </a:r>
            <a:r>
              <a:rPr lang="en-US" sz="700" b="1" dirty="0" smtClean="0">
                <a:ln w="1905"/>
                <a:solidFill>
                  <a:srgbClr val="00009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1.15.15</a:t>
            </a:r>
            <a:endParaRPr lang="en-US" sz="700" b="1" dirty="0">
              <a:ln w="1905"/>
              <a:solidFill>
                <a:srgbClr val="00009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9" name="Rounded Rectangle 128"/>
          <p:cNvSpPr>
            <a:spLocks noChangeArrowheads="1"/>
          </p:cNvSpPr>
          <p:nvPr/>
        </p:nvSpPr>
        <p:spPr bwMode="auto">
          <a:xfrm>
            <a:off x="7215188" y="2549339"/>
            <a:ext cx="977446" cy="435629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Chief Operating Officer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Clara Hess</a:t>
            </a:r>
          </a:p>
        </p:txBody>
      </p:sp>
      <p:cxnSp>
        <p:nvCxnSpPr>
          <p:cNvPr id="256" name="Straight Connector 255"/>
          <p:cNvCxnSpPr>
            <a:cxnSpLocks noChangeShapeType="1"/>
          </p:cNvCxnSpPr>
          <p:nvPr/>
        </p:nvCxnSpPr>
        <p:spPr bwMode="auto">
          <a:xfrm>
            <a:off x="3879170" y="3773581"/>
            <a:ext cx="0" cy="103094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" name="Straight Connector 256"/>
          <p:cNvCxnSpPr>
            <a:cxnSpLocks noChangeShapeType="1"/>
            <a:stCxn id="150" idx="3"/>
            <a:endCxn id="159" idx="1"/>
          </p:cNvCxnSpPr>
          <p:nvPr/>
        </p:nvCxnSpPr>
        <p:spPr bwMode="auto">
          <a:xfrm>
            <a:off x="3413125" y="2930338"/>
            <a:ext cx="1493384" cy="2241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" name="Straight Connector 259"/>
          <p:cNvCxnSpPr>
            <a:cxnSpLocks noChangeShapeType="1"/>
            <a:stCxn id="123" idx="2"/>
          </p:cNvCxnSpPr>
          <p:nvPr/>
        </p:nvCxnSpPr>
        <p:spPr bwMode="auto">
          <a:xfrm rot="5400000">
            <a:off x="4236490" y="2832287"/>
            <a:ext cx="308162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" name="Straight Connector 285"/>
          <p:cNvCxnSpPr>
            <a:cxnSpLocks noChangeShapeType="1"/>
          </p:cNvCxnSpPr>
          <p:nvPr/>
        </p:nvCxnSpPr>
        <p:spPr bwMode="auto">
          <a:xfrm flipV="1">
            <a:off x="669018" y="1826559"/>
            <a:ext cx="7022420" cy="9806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" name="Straight Connector 296"/>
          <p:cNvCxnSpPr>
            <a:cxnSpLocks noChangeShapeType="1"/>
          </p:cNvCxnSpPr>
          <p:nvPr/>
        </p:nvCxnSpPr>
        <p:spPr bwMode="auto">
          <a:xfrm rot="16200000" flipH="1">
            <a:off x="7348191" y="2179611"/>
            <a:ext cx="698966" cy="1247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2" name="Straight Connector 351"/>
          <p:cNvCxnSpPr>
            <a:cxnSpLocks noChangeShapeType="1"/>
          </p:cNvCxnSpPr>
          <p:nvPr/>
        </p:nvCxnSpPr>
        <p:spPr bwMode="auto">
          <a:xfrm flipH="1">
            <a:off x="4227286" y="3074615"/>
            <a:ext cx="0" cy="281547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Rounded Rectangle 75"/>
          <p:cNvSpPr>
            <a:spLocks noChangeArrowheads="1"/>
          </p:cNvSpPr>
          <p:nvPr/>
        </p:nvSpPr>
        <p:spPr bwMode="auto">
          <a:xfrm>
            <a:off x="3758974" y="3260912"/>
            <a:ext cx="889226" cy="54908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Manager, </a:t>
            </a:r>
          </a:p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Finance, Analysis &amp; </a:t>
            </a: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Strategy </a:t>
            </a:r>
          </a:p>
          <a:p>
            <a:pPr algn="ctr" defTabSz="473577">
              <a:defRPr/>
            </a:pPr>
            <a:r>
              <a:rPr lang="en-US" sz="700" dirty="0" err="1">
                <a:solidFill>
                  <a:srgbClr val="1F497D"/>
                </a:solidFill>
              </a:rPr>
              <a:t>Mikayla</a:t>
            </a:r>
            <a:r>
              <a:rPr lang="en-US" sz="700" dirty="0">
                <a:solidFill>
                  <a:srgbClr val="1F497D"/>
                </a:solidFill>
              </a:rPr>
              <a:t> Lytton </a:t>
            </a:r>
          </a:p>
        </p:txBody>
      </p:sp>
      <p:sp>
        <p:nvSpPr>
          <p:cNvPr id="15373" name="Rectangle 86"/>
          <p:cNvSpPr>
            <a:spLocks noChangeArrowheads="1"/>
          </p:cNvSpPr>
          <p:nvPr/>
        </p:nvSpPr>
        <p:spPr bwMode="auto">
          <a:xfrm>
            <a:off x="334510" y="5870482"/>
            <a:ext cx="2272403" cy="45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113" tIns="35556" rIns="71113" bIns="3555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1F497D"/>
                </a:solidFill>
              </a:rPr>
              <a:t>* Detailed from Office of the Chief Financial Officer</a:t>
            </a:r>
          </a:p>
          <a:p>
            <a:pPr eaLnBrk="1" hangingPunct="1"/>
            <a:r>
              <a:rPr lang="en-US" altLang="en-US" sz="800" dirty="0">
                <a:solidFill>
                  <a:srgbClr val="1F497D"/>
                </a:solidFill>
              </a:rPr>
              <a:t>^ Part-time</a:t>
            </a:r>
          </a:p>
          <a:p>
            <a:pPr eaLnBrk="1" hangingPunct="1"/>
            <a:endParaRPr lang="en-US" altLang="en-US" sz="900" dirty="0">
              <a:solidFill>
                <a:srgbClr val="1F497D"/>
              </a:solidFill>
            </a:endParaRPr>
          </a:p>
        </p:txBody>
      </p:sp>
      <p:sp>
        <p:nvSpPr>
          <p:cNvPr id="85" name="Rounded Rectangle 84"/>
          <p:cNvSpPr>
            <a:spLocks noChangeArrowheads="1"/>
          </p:cNvSpPr>
          <p:nvPr/>
        </p:nvSpPr>
        <p:spPr bwMode="auto">
          <a:xfrm>
            <a:off x="3241902" y="698968"/>
            <a:ext cx="2039937" cy="484654"/>
          </a:xfrm>
          <a:prstGeom prst="roundRect">
            <a:avLst>
              <a:gd name="adj" fmla="val 16667"/>
            </a:avLst>
          </a:prstGeom>
          <a:solidFill>
            <a:srgbClr val="3A5997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900" b="1">
                <a:solidFill>
                  <a:srgbClr val="EEECE1"/>
                </a:solidFill>
                <a:ea typeface="MS PGothic" charset="0"/>
                <a:cs typeface="MS PGothic" charset="0"/>
              </a:rPr>
              <a:t>The Public Charter School Board </a:t>
            </a:r>
            <a:endParaRPr lang="en-US" sz="900">
              <a:solidFill>
                <a:srgbClr val="EEECE1"/>
              </a:solidFill>
              <a:ea typeface="MS PGothic" charset="0"/>
              <a:cs typeface="MS PGothic" charset="0"/>
            </a:endParaRPr>
          </a:p>
        </p:txBody>
      </p:sp>
      <p:pic>
        <p:nvPicPr>
          <p:cNvPr id="15375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36" y="0"/>
            <a:ext cx="915647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6" name="Rectangle 66"/>
          <p:cNvSpPr>
            <a:spLocks noChangeArrowheads="1"/>
          </p:cNvSpPr>
          <p:nvPr/>
        </p:nvSpPr>
        <p:spPr bwMode="auto">
          <a:xfrm>
            <a:off x="2376715" y="144276"/>
            <a:ext cx="4537726" cy="34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715" tIns="47357" rIns="94715" bIns="47357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600">
                <a:solidFill>
                  <a:prstClr val="black"/>
                </a:solidFill>
              </a:rPr>
              <a:t>DC Public Charter School Board Organizational Chart</a:t>
            </a:r>
          </a:p>
        </p:txBody>
      </p:sp>
      <p:sp>
        <p:nvSpPr>
          <p:cNvPr id="277" name="Rounded Rectangle 276"/>
          <p:cNvSpPr>
            <a:spLocks noChangeArrowheads="1"/>
          </p:cNvSpPr>
          <p:nvPr/>
        </p:nvSpPr>
        <p:spPr bwMode="auto">
          <a:xfrm>
            <a:off x="3956276" y="5108482"/>
            <a:ext cx="844323" cy="45411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Financial Manager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Alonso </a:t>
            </a:r>
            <a:r>
              <a:rPr lang="en-US" sz="700" dirty="0" err="1">
                <a:solidFill>
                  <a:srgbClr val="1F497D"/>
                </a:solidFill>
              </a:rPr>
              <a:t>Montalvo</a:t>
            </a:r>
            <a:r>
              <a:rPr lang="en-US" sz="700" dirty="0">
                <a:solidFill>
                  <a:srgbClr val="1F497D"/>
                </a:solidFill>
              </a:rPr>
              <a:t>*</a:t>
            </a:r>
          </a:p>
        </p:txBody>
      </p:sp>
      <p:sp>
        <p:nvSpPr>
          <p:cNvPr id="92" name="Rounded Rectangle 91"/>
          <p:cNvSpPr>
            <a:spLocks noChangeArrowheads="1"/>
          </p:cNvSpPr>
          <p:nvPr/>
        </p:nvSpPr>
        <p:spPr bwMode="auto">
          <a:xfrm>
            <a:off x="5921375" y="3048000"/>
            <a:ext cx="781277" cy="364191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Program Assistant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Cassandra Ling</a:t>
            </a:r>
          </a:p>
        </p:txBody>
      </p:sp>
      <p:cxnSp>
        <p:nvCxnSpPr>
          <p:cNvPr id="105" name="Straight Connector 104"/>
          <p:cNvCxnSpPr>
            <a:cxnSpLocks noChangeShapeType="1"/>
            <a:endCxn id="92" idx="1"/>
          </p:cNvCxnSpPr>
          <p:nvPr/>
        </p:nvCxnSpPr>
        <p:spPr bwMode="auto">
          <a:xfrm>
            <a:off x="5796643" y="3230096"/>
            <a:ext cx="124732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9" name="Straight Connector 138"/>
          <p:cNvCxnSpPr>
            <a:cxnSpLocks noChangeShapeType="1"/>
          </p:cNvCxnSpPr>
          <p:nvPr/>
        </p:nvCxnSpPr>
        <p:spPr bwMode="auto">
          <a:xfrm>
            <a:off x="3867831" y="4202206"/>
            <a:ext cx="114526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4" name="Straight Connector 353"/>
          <p:cNvCxnSpPr>
            <a:cxnSpLocks noChangeShapeType="1"/>
          </p:cNvCxnSpPr>
          <p:nvPr/>
        </p:nvCxnSpPr>
        <p:spPr bwMode="auto">
          <a:xfrm flipH="1">
            <a:off x="5301116" y="3095625"/>
            <a:ext cx="0" cy="201706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6" name="Rounded Rectangle 135"/>
          <p:cNvSpPr>
            <a:spLocks noChangeArrowheads="1"/>
          </p:cNvSpPr>
          <p:nvPr/>
        </p:nvSpPr>
        <p:spPr bwMode="auto">
          <a:xfrm>
            <a:off x="4794250" y="3270718"/>
            <a:ext cx="896938" cy="621926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cs typeface="MS PGothic" pitchFamily="34" charset="-128"/>
              </a:rPr>
              <a:t>Senior Manager, Equity &amp; Fidelity </a:t>
            </a:r>
          </a:p>
          <a:p>
            <a:pPr algn="ctr">
              <a:defRPr/>
            </a:pPr>
            <a:r>
              <a:rPr lang="en-US" sz="700" dirty="0" err="1">
                <a:solidFill>
                  <a:srgbClr val="1F497D"/>
                </a:solidFill>
                <a:cs typeface="MS PGothic" pitchFamily="34" charset="-128"/>
              </a:rPr>
              <a:t>Rashida</a:t>
            </a:r>
            <a:r>
              <a:rPr lang="en-US" sz="700" dirty="0">
                <a:solidFill>
                  <a:srgbClr val="1F497D"/>
                </a:solidFill>
                <a:cs typeface="MS PGothic" pitchFamily="34" charset="-128"/>
              </a:rPr>
              <a:t> Young</a:t>
            </a:r>
          </a:p>
        </p:txBody>
      </p:sp>
      <p:cxnSp>
        <p:nvCxnSpPr>
          <p:cNvPr id="255" name="Straight Connector 254"/>
          <p:cNvCxnSpPr>
            <a:cxnSpLocks noChangeShapeType="1"/>
          </p:cNvCxnSpPr>
          <p:nvPr/>
        </p:nvCxnSpPr>
        <p:spPr bwMode="auto">
          <a:xfrm>
            <a:off x="4938260" y="3917857"/>
            <a:ext cx="5669" cy="2068886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" name="Straight Connector 309"/>
          <p:cNvCxnSpPr>
            <a:cxnSpLocks noChangeShapeType="1"/>
          </p:cNvCxnSpPr>
          <p:nvPr/>
        </p:nvCxnSpPr>
        <p:spPr bwMode="auto">
          <a:xfrm>
            <a:off x="4949599" y="5058056"/>
            <a:ext cx="159884" cy="1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" name="Straight Connector 310"/>
          <p:cNvCxnSpPr>
            <a:cxnSpLocks noChangeShapeType="1"/>
          </p:cNvCxnSpPr>
          <p:nvPr/>
        </p:nvCxnSpPr>
        <p:spPr bwMode="auto">
          <a:xfrm>
            <a:off x="4943929" y="4587409"/>
            <a:ext cx="165554" cy="1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Connector 92"/>
          <p:cNvCxnSpPr>
            <a:cxnSpLocks noChangeShapeType="1"/>
          </p:cNvCxnSpPr>
          <p:nvPr/>
        </p:nvCxnSpPr>
        <p:spPr bwMode="auto">
          <a:xfrm>
            <a:off x="4928054" y="4150379"/>
            <a:ext cx="209777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Rounded Rectangle 88"/>
          <p:cNvSpPr>
            <a:spLocks noChangeArrowheads="1"/>
          </p:cNvSpPr>
          <p:nvPr/>
        </p:nvSpPr>
        <p:spPr bwMode="auto">
          <a:xfrm>
            <a:off x="5049384" y="4846545"/>
            <a:ext cx="818016" cy="400610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Equity &amp; Fidelity Specialis</a:t>
            </a:r>
            <a:r>
              <a:rPr lang="en-US" sz="700" b="1" u="sng" dirty="0">
                <a:solidFill>
                  <a:srgbClr val="1F497D"/>
                </a:solidFill>
              </a:rPr>
              <a:t>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Teri Quinn</a:t>
            </a:r>
          </a:p>
        </p:txBody>
      </p:sp>
      <p:cxnSp>
        <p:nvCxnSpPr>
          <p:cNvPr id="94" name="Straight Connector 93"/>
          <p:cNvCxnSpPr>
            <a:cxnSpLocks noChangeShapeType="1"/>
          </p:cNvCxnSpPr>
          <p:nvPr/>
        </p:nvCxnSpPr>
        <p:spPr bwMode="auto">
          <a:xfrm>
            <a:off x="4949599" y="5534306"/>
            <a:ext cx="15308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Straight Connector 113"/>
          <p:cNvCxnSpPr>
            <a:cxnSpLocks noChangeShapeType="1"/>
            <a:stCxn id="115" idx="1"/>
            <a:endCxn id="115" idx="1"/>
          </p:cNvCxnSpPr>
          <p:nvPr/>
        </p:nvCxnSpPr>
        <p:spPr bwMode="auto">
          <a:xfrm>
            <a:off x="5062992" y="6095397"/>
            <a:ext cx="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7" name="Rounded Rectangle 126"/>
          <p:cNvSpPr>
            <a:spLocks noChangeArrowheads="1"/>
          </p:cNvSpPr>
          <p:nvPr/>
        </p:nvSpPr>
        <p:spPr bwMode="auto">
          <a:xfrm>
            <a:off x="2508250" y="3227294"/>
            <a:ext cx="1023938" cy="621926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Senior Manager, School Quality &amp; Accountability </a:t>
            </a:r>
            <a:r>
              <a:rPr lang="en-US" sz="700" dirty="0" err="1">
                <a:solidFill>
                  <a:srgbClr val="1F497D"/>
                </a:solidFill>
              </a:rPr>
              <a:t>Rashida</a:t>
            </a:r>
            <a:r>
              <a:rPr lang="en-US" sz="700" dirty="0">
                <a:solidFill>
                  <a:srgbClr val="1F497D"/>
                </a:solidFill>
              </a:rPr>
              <a:t> Tyler</a:t>
            </a:r>
          </a:p>
        </p:txBody>
      </p:sp>
      <p:sp>
        <p:nvSpPr>
          <p:cNvPr id="132" name="Rounded Rectangle 131"/>
          <p:cNvSpPr>
            <a:spLocks noChangeArrowheads="1"/>
          </p:cNvSpPr>
          <p:nvPr/>
        </p:nvSpPr>
        <p:spPr bwMode="auto">
          <a:xfrm>
            <a:off x="2702152" y="3917858"/>
            <a:ext cx="980848" cy="322169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cs typeface="MS PGothic" pitchFamily="34" charset="-128"/>
              </a:rPr>
              <a:t>Senior Specialist, SQA</a:t>
            </a:r>
          </a:p>
          <a:p>
            <a:pPr algn="ctr">
              <a:defRPr/>
            </a:pPr>
            <a:r>
              <a:rPr lang="en-US" sz="700" dirty="0">
                <a:solidFill>
                  <a:srgbClr val="1F497D"/>
                </a:solidFill>
                <a:cs typeface="MS PGothic" pitchFamily="34" charset="-128"/>
              </a:rPr>
              <a:t>Emma </a:t>
            </a:r>
            <a:r>
              <a:rPr lang="en-US" sz="700" dirty="0" err="1">
                <a:solidFill>
                  <a:srgbClr val="1F497D"/>
                </a:solidFill>
                <a:cs typeface="MS PGothic" pitchFamily="34" charset="-128"/>
              </a:rPr>
              <a:t>McGann</a:t>
            </a:r>
            <a:endParaRPr lang="en-US" sz="700" dirty="0">
              <a:solidFill>
                <a:srgbClr val="1F497D"/>
              </a:solidFill>
              <a:cs typeface="MS PGothic" pitchFamily="34" charset="-128"/>
            </a:endParaRPr>
          </a:p>
        </p:txBody>
      </p:sp>
      <p:cxnSp>
        <p:nvCxnSpPr>
          <p:cNvPr id="253" name="Straight Connector 252"/>
          <p:cNvCxnSpPr>
            <a:cxnSpLocks noChangeShapeType="1"/>
          </p:cNvCxnSpPr>
          <p:nvPr/>
        </p:nvCxnSpPr>
        <p:spPr bwMode="auto">
          <a:xfrm>
            <a:off x="2617107" y="3843617"/>
            <a:ext cx="0" cy="1110784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" name="Straight Connector 153"/>
          <p:cNvCxnSpPr>
            <a:cxnSpLocks noChangeShapeType="1"/>
          </p:cNvCxnSpPr>
          <p:nvPr/>
        </p:nvCxnSpPr>
        <p:spPr bwMode="auto">
          <a:xfrm>
            <a:off x="5807982" y="3818405"/>
            <a:ext cx="141741" cy="140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8" name="Rounded Rectangle 157"/>
          <p:cNvSpPr>
            <a:spLocks noChangeArrowheads="1"/>
          </p:cNvSpPr>
          <p:nvPr/>
        </p:nvSpPr>
        <p:spPr bwMode="auto">
          <a:xfrm>
            <a:off x="5957661" y="3476626"/>
            <a:ext cx="824139" cy="51827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Senior Policy Advisor, Special Education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Tami Lewis</a:t>
            </a:r>
          </a:p>
        </p:txBody>
      </p:sp>
      <p:cxnSp>
        <p:nvCxnSpPr>
          <p:cNvPr id="121" name="Straight Connector 120"/>
          <p:cNvCxnSpPr>
            <a:cxnSpLocks noChangeShapeType="1"/>
          </p:cNvCxnSpPr>
          <p:nvPr/>
        </p:nvCxnSpPr>
        <p:spPr bwMode="auto">
          <a:xfrm flipH="1">
            <a:off x="369661" y="3124200"/>
            <a:ext cx="11339" cy="1828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4" name="Rounded Rectangle 123"/>
          <p:cNvSpPr>
            <a:spLocks noChangeArrowheads="1"/>
          </p:cNvSpPr>
          <p:nvPr/>
        </p:nvSpPr>
        <p:spPr bwMode="auto">
          <a:xfrm>
            <a:off x="446768" y="3200400"/>
            <a:ext cx="763134" cy="43422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Deputy General Counsel</a:t>
            </a:r>
          </a:p>
          <a:p>
            <a:pPr algn="ctr" defTabSz="473577">
              <a:defRPr/>
            </a:pPr>
            <a:r>
              <a:rPr lang="en-US" sz="700" dirty="0" err="1">
                <a:solidFill>
                  <a:srgbClr val="1F497D"/>
                </a:solidFill>
              </a:rPr>
              <a:t>Nia</a:t>
            </a:r>
            <a:r>
              <a:rPr lang="en-US" sz="700" dirty="0">
                <a:solidFill>
                  <a:srgbClr val="1F497D"/>
                </a:solidFill>
              </a:rPr>
              <a:t> </a:t>
            </a:r>
            <a:r>
              <a:rPr lang="en-US" sz="700" dirty="0" err="1">
                <a:solidFill>
                  <a:srgbClr val="1F497D"/>
                </a:solidFill>
              </a:rPr>
              <a:t>Fripp</a:t>
            </a:r>
            <a:r>
              <a:rPr lang="en-US" sz="700" dirty="0">
                <a:solidFill>
                  <a:srgbClr val="1F497D"/>
                </a:solidFill>
              </a:rPr>
              <a:t> Smith</a:t>
            </a:r>
          </a:p>
        </p:txBody>
      </p:sp>
      <p:cxnSp>
        <p:nvCxnSpPr>
          <p:cNvPr id="125" name="Straight Connector 124"/>
          <p:cNvCxnSpPr>
            <a:cxnSpLocks noChangeShapeType="1"/>
          </p:cNvCxnSpPr>
          <p:nvPr/>
        </p:nvCxnSpPr>
        <p:spPr bwMode="auto">
          <a:xfrm flipH="1">
            <a:off x="369661" y="3410791"/>
            <a:ext cx="71438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0" name="Rounded Rectangle 159"/>
          <p:cNvSpPr>
            <a:spLocks noChangeArrowheads="1"/>
          </p:cNvSpPr>
          <p:nvPr/>
        </p:nvSpPr>
        <p:spPr bwMode="auto">
          <a:xfrm>
            <a:off x="441098" y="3733801"/>
            <a:ext cx="701902" cy="457199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Assistant, Legal Department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Sasha Speed</a:t>
            </a:r>
          </a:p>
        </p:txBody>
      </p:sp>
      <p:cxnSp>
        <p:nvCxnSpPr>
          <p:cNvPr id="161" name="Straight Connector 160"/>
          <p:cNvCxnSpPr>
            <a:cxnSpLocks noChangeShapeType="1"/>
            <a:stCxn id="160" idx="1"/>
          </p:cNvCxnSpPr>
          <p:nvPr/>
        </p:nvCxnSpPr>
        <p:spPr bwMode="auto">
          <a:xfrm flipH="1" flipV="1">
            <a:off x="381000" y="3962400"/>
            <a:ext cx="60098" cy="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61"/>
          <p:cNvCxnSpPr>
            <a:cxnSpLocks noChangeShapeType="1"/>
          </p:cNvCxnSpPr>
          <p:nvPr/>
        </p:nvCxnSpPr>
        <p:spPr bwMode="auto">
          <a:xfrm>
            <a:off x="5796643" y="2535331"/>
            <a:ext cx="11339" cy="1273269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62"/>
          <p:cNvCxnSpPr>
            <a:cxnSpLocks noChangeShapeType="1"/>
          </p:cNvCxnSpPr>
          <p:nvPr/>
        </p:nvCxnSpPr>
        <p:spPr bwMode="auto">
          <a:xfrm flipV="1">
            <a:off x="4938259" y="5990945"/>
            <a:ext cx="18483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63"/>
          <p:cNvCxnSpPr>
            <a:cxnSpLocks noChangeShapeType="1"/>
            <a:endCxn id="132" idx="1"/>
          </p:cNvCxnSpPr>
          <p:nvPr/>
        </p:nvCxnSpPr>
        <p:spPr bwMode="auto">
          <a:xfrm>
            <a:off x="2626179" y="4078941"/>
            <a:ext cx="75974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64"/>
          <p:cNvCxnSpPr>
            <a:cxnSpLocks noChangeShapeType="1"/>
          </p:cNvCxnSpPr>
          <p:nvPr/>
        </p:nvCxnSpPr>
        <p:spPr bwMode="auto">
          <a:xfrm flipH="1">
            <a:off x="2611438" y="4501963"/>
            <a:ext cx="129268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66"/>
          <p:cNvCxnSpPr>
            <a:cxnSpLocks noChangeShapeType="1"/>
            <a:stCxn id="150" idx="2"/>
            <a:endCxn id="127" idx="0"/>
          </p:cNvCxnSpPr>
          <p:nvPr/>
        </p:nvCxnSpPr>
        <p:spPr bwMode="auto">
          <a:xfrm>
            <a:off x="3020786" y="3111033"/>
            <a:ext cx="0" cy="11626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" name="Rounded Rectangle 151"/>
          <p:cNvSpPr>
            <a:spLocks noChangeArrowheads="1"/>
          </p:cNvSpPr>
          <p:nvPr/>
        </p:nvSpPr>
        <p:spPr bwMode="auto">
          <a:xfrm>
            <a:off x="2693081" y="4772306"/>
            <a:ext cx="715509" cy="362790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SQA Manager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Erin </a:t>
            </a:r>
            <a:r>
              <a:rPr lang="en-US" sz="700" dirty="0" err="1">
                <a:solidFill>
                  <a:srgbClr val="1F497D"/>
                </a:solidFill>
                <a:ea typeface="MS PGothic" charset="0"/>
                <a:cs typeface="MS PGothic" charset="0"/>
              </a:rPr>
              <a:t>Kupferberg</a:t>
            </a:r>
            <a:endParaRPr lang="en-US" sz="700" dirty="0">
              <a:solidFill>
                <a:srgbClr val="1F497D"/>
              </a:solidFill>
              <a:ea typeface="MS PGothic" charset="0"/>
              <a:cs typeface="MS PGothic" charset="0"/>
            </a:endParaRPr>
          </a:p>
        </p:txBody>
      </p:sp>
      <p:cxnSp>
        <p:nvCxnSpPr>
          <p:cNvPr id="126" name="Straight Connector 125"/>
          <p:cNvCxnSpPr>
            <a:cxnSpLocks noChangeShapeType="1"/>
          </p:cNvCxnSpPr>
          <p:nvPr/>
        </p:nvCxnSpPr>
        <p:spPr bwMode="auto">
          <a:xfrm>
            <a:off x="2782661" y="5398434"/>
            <a:ext cx="249464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68"/>
          <p:cNvCxnSpPr>
            <a:cxnSpLocks noChangeShapeType="1"/>
            <a:endCxn id="152" idx="1"/>
          </p:cNvCxnSpPr>
          <p:nvPr/>
        </p:nvCxnSpPr>
        <p:spPr bwMode="auto">
          <a:xfrm>
            <a:off x="2617107" y="4954401"/>
            <a:ext cx="75974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172"/>
          <p:cNvCxnSpPr>
            <a:cxnSpLocks noChangeShapeType="1"/>
          </p:cNvCxnSpPr>
          <p:nvPr/>
        </p:nvCxnSpPr>
        <p:spPr bwMode="auto">
          <a:xfrm>
            <a:off x="2782661" y="5135096"/>
            <a:ext cx="0" cy="104775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ounded Rectangle 97"/>
          <p:cNvSpPr>
            <a:spLocks noChangeArrowheads="1"/>
          </p:cNvSpPr>
          <p:nvPr/>
        </p:nvSpPr>
        <p:spPr bwMode="auto">
          <a:xfrm>
            <a:off x="2900590" y="5199530"/>
            <a:ext cx="714375" cy="35718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 err="1">
                <a:solidFill>
                  <a:srgbClr val="1F497D"/>
                </a:solidFill>
              </a:rPr>
              <a:t>SQA</a:t>
            </a:r>
            <a:r>
              <a:rPr lang="en-US" sz="700" b="1" dirty="0">
                <a:solidFill>
                  <a:srgbClr val="1F497D"/>
                </a:solidFill>
              </a:rPr>
              <a:t> Specialist</a:t>
            </a:r>
          </a:p>
          <a:p>
            <a:pPr algn="ctr" defTabSz="473577">
              <a:defRPr/>
            </a:pPr>
            <a:r>
              <a:rPr lang="en-US" sz="700" dirty="0" err="1">
                <a:solidFill>
                  <a:srgbClr val="1F497D"/>
                </a:solidFill>
              </a:rPr>
              <a:t>Sareeta</a:t>
            </a:r>
            <a:r>
              <a:rPr lang="en-US" sz="700" dirty="0">
                <a:solidFill>
                  <a:srgbClr val="1F497D"/>
                </a:solidFill>
              </a:rPr>
              <a:t> Schmitt</a:t>
            </a:r>
          </a:p>
        </p:txBody>
      </p:sp>
      <p:cxnSp>
        <p:nvCxnSpPr>
          <p:cNvPr id="178" name="Straight Connector 177"/>
          <p:cNvCxnSpPr>
            <a:cxnSpLocks noChangeShapeType="1"/>
          </p:cNvCxnSpPr>
          <p:nvPr/>
        </p:nvCxnSpPr>
        <p:spPr bwMode="auto">
          <a:xfrm>
            <a:off x="2774724" y="5789239"/>
            <a:ext cx="185964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181"/>
          <p:cNvCxnSpPr>
            <a:cxnSpLocks noChangeShapeType="1"/>
          </p:cNvCxnSpPr>
          <p:nvPr/>
        </p:nvCxnSpPr>
        <p:spPr bwMode="auto">
          <a:xfrm>
            <a:off x="2774723" y="6182846"/>
            <a:ext cx="189366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2" name="Rounded Rectangle 141"/>
          <p:cNvSpPr>
            <a:spLocks noChangeArrowheads="1"/>
          </p:cNvSpPr>
          <p:nvPr/>
        </p:nvSpPr>
        <p:spPr bwMode="auto">
          <a:xfrm>
            <a:off x="280081" y="2081493"/>
            <a:ext cx="929821" cy="2689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Legal Department</a:t>
            </a:r>
          </a:p>
        </p:txBody>
      </p:sp>
      <p:sp>
        <p:nvSpPr>
          <p:cNvPr id="150" name="Rounded Rectangle 149"/>
          <p:cNvSpPr>
            <a:spLocks noChangeArrowheads="1"/>
          </p:cNvSpPr>
          <p:nvPr/>
        </p:nvSpPr>
        <p:spPr bwMode="auto">
          <a:xfrm>
            <a:off x="2627313" y="2749644"/>
            <a:ext cx="785812" cy="361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School Quality &amp; Accountability Team (SQA)</a:t>
            </a:r>
          </a:p>
        </p:txBody>
      </p:sp>
      <p:cxnSp>
        <p:nvCxnSpPr>
          <p:cNvPr id="119" name="Straight Connector 118"/>
          <p:cNvCxnSpPr>
            <a:cxnSpLocks noChangeShapeType="1"/>
          </p:cNvCxnSpPr>
          <p:nvPr/>
        </p:nvCxnSpPr>
        <p:spPr bwMode="auto">
          <a:xfrm flipV="1">
            <a:off x="1385661" y="4598614"/>
            <a:ext cx="198438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1" name="Rounded Rectangle 130"/>
          <p:cNvSpPr>
            <a:spLocks noChangeArrowheads="1"/>
          </p:cNvSpPr>
          <p:nvPr/>
        </p:nvSpPr>
        <p:spPr bwMode="auto">
          <a:xfrm>
            <a:off x="1235982" y="2603967"/>
            <a:ext cx="1157741" cy="47064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700" b="1" dirty="0" smtClean="0">
                <a:solidFill>
                  <a:srgbClr val="1F497D"/>
                </a:solidFill>
              </a:rPr>
              <a:t>Interim Director</a:t>
            </a:r>
            <a:r>
              <a:rPr lang="en-US" altLang="en-US" sz="700" b="1" dirty="0">
                <a:solidFill>
                  <a:srgbClr val="1F497D"/>
                </a:solidFill>
              </a:rPr>
              <a:t>, Communications </a:t>
            </a:r>
            <a:endParaRPr lang="en-US" altLang="en-US" sz="700" b="1" dirty="0" smtClean="0">
              <a:solidFill>
                <a:srgbClr val="1F497D"/>
              </a:solidFill>
            </a:endParaRPr>
          </a:p>
          <a:p>
            <a:pPr algn="ctr" eaLnBrk="1" hangingPunct="1"/>
            <a:r>
              <a:rPr lang="en-US" sz="700" dirty="0">
                <a:solidFill>
                  <a:srgbClr val="1F497D"/>
                </a:solidFill>
              </a:rPr>
              <a:t>Tomeika Bowden</a:t>
            </a:r>
          </a:p>
          <a:p>
            <a:pPr algn="ctr" eaLnBrk="1" hangingPunct="1"/>
            <a:endParaRPr lang="en-US" altLang="en-US" sz="700" b="1" dirty="0">
              <a:solidFill>
                <a:srgbClr val="1F497D"/>
              </a:solidFill>
            </a:endParaRPr>
          </a:p>
        </p:txBody>
      </p:sp>
      <p:cxnSp>
        <p:nvCxnSpPr>
          <p:cNvPr id="251" name="Straight Connector 250"/>
          <p:cNvCxnSpPr>
            <a:cxnSpLocks noChangeShapeType="1"/>
          </p:cNvCxnSpPr>
          <p:nvPr/>
        </p:nvCxnSpPr>
        <p:spPr bwMode="auto">
          <a:xfrm>
            <a:off x="1385661" y="3085820"/>
            <a:ext cx="0" cy="1512794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" name="Straight Connector 308"/>
          <p:cNvCxnSpPr>
            <a:cxnSpLocks noChangeShapeType="1"/>
          </p:cNvCxnSpPr>
          <p:nvPr/>
        </p:nvCxnSpPr>
        <p:spPr bwMode="auto">
          <a:xfrm>
            <a:off x="1385661" y="3475225"/>
            <a:ext cx="198438" cy="1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" name="Straight Connector 306"/>
          <p:cNvCxnSpPr>
            <a:cxnSpLocks noChangeShapeType="1"/>
          </p:cNvCxnSpPr>
          <p:nvPr/>
        </p:nvCxnSpPr>
        <p:spPr bwMode="auto">
          <a:xfrm flipV="1">
            <a:off x="1385661" y="4088747"/>
            <a:ext cx="198438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" name="Rounded Rectangle 136"/>
          <p:cNvSpPr>
            <a:spLocks noChangeArrowheads="1"/>
          </p:cNvSpPr>
          <p:nvPr/>
        </p:nvSpPr>
        <p:spPr bwMode="auto">
          <a:xfrm>
            <a:off x="1493385" y="3252507"/>
            <a:ext cx="758598" cy="48885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Government Relations Liaison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Josh Henderson</a:t>
            </a:r>
          </a:p>
        </p:txBody>
      </p:sp>
      <p:sp>
        <p:nvSpPr>
          <p:cNvPr id="117" name="Rounded Rectangle 116"/>
          <p:cNvSpPr>
            <a:spLocks noChangeArrowheads="1"/>
          </p:cNvSpPr>
          <p:nvPr/>
        </p:nvSpPr>
        <p:spPr bwMode="auto">
          <a:xfrm>
            <a:off x="1505857" y="3875835"/>
            <a:ext cx="856343" cy="409015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Communications Specialist 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Vacant</a:t>
            </a:r>
          </a:p>
        </p:txBody>
      </p:sp>
      <p:sp>
        <p:nvSpPr>
          <p:cNvPr id="153" name="Rounded Rectangle 152"/>
          <p:cNvSpPr>
            <a:spLocks noChangeArrowheads="1"/>
          </p:cNvSpPr>
          <p:nvPr/>
        </p:nvSpPr>
        <p:spPr bwMode="auto">
          <a:xfrm>
            <a:off x="1385661" y="2080092"/>
            <a:ext cx="895804" cy="2689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Communications Department </a:t>
            </a:r>
          </a:p>
        </p:txBody>
      </p:sp>
      <p:sp>
        <p:nvSpPr>
          <p:cNvPr id="156" name="Rounded Rectangle 155"/>
          <p:cNvSpPr>
            <a:spLocks noChangeArrowheads="1"/>
          </p:cNvSpPr>
          <p:nvPr/>
        </p:nvSpPr>
        <p:spPr bwMode="auto">
          <a:xfrm>
            <a:off x="7160759" y="2092699"/>
            <a:ext cx="1061357" cy="32777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Finance, Operations and Strategic Initiatives </a:t>
            </a:r>
          </a:p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Department</a:t>
            </a:r>
          </a:p>
        </p:txBody>
      </p:sp>
      <p:sp>
        <p:nvSpPr>
          <p:cNvPr id="159" name="Rounded Rectangle 158"/>
          <p:cNvSpPr>
            <a:spLocks noChangeArrowheads="1"/>
          </p:cNvSpPr>
          <p:nvPr/>
        </p:nvSpPr>
        <p:spPr bwMode="auto">
          <a:xfrm>
            <a:off x="4906509" y="2802872"/>
            <a:ext cx="730250" cy="29975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Equity &amp; Fidelity Team (EFA)</a:t>
            </a:r>
          </a:p>
        </p:txBody>
      </p:sp>
      <p:sp>
        <p:nvSpPr>
          <p:cNvPr id="157" name="Rounded Rectangle 156"/>
          <p:cNvSpPr>
            <a:spLocks noChangeArrowheads="1"/>
          </p:cNvSpPr>
          <p:nvPr/>
        </p:nvSpPr>
        <p:spPr bwMode="auto">
          <a:xfrm>
            <a:off x="3841750" y="2885515"/>
            <a:ext cx="759732" cy="26473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Finance, Analysis and Strategy Team</a:t>
            </a:r>
          </a:p>
        </p:txBody>
      </p:sp>
      <p:sp>
        <p:nvSpPr>
          <p:cNvPr id="123" name="Rounded Rectangle 122"/>
          <p:cNvSpPr>
            <a:spLocks noChangeArrowheads="1"/>
          </p:cNvSpPr>
          <p:nvPr/>
        </p:nvSpPr>
        <p:spPr bwMode="auto">
          <a:xfrm>
            <a:off x="3789589" y="2349034"/>
            <a:ext cx="1201964" cy="32917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Deputy Director 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Naomi Rubin DeVeaux</a:t>
            </a:r>
          </a:p>
        </p:txBody>
      </p:sp>
      <p:cxnSp>
        <p:nvCxnSpPr>
          <p:cNvPr id="170" name="Straight Connector 169"/>
          <p:cNvCxnSpPr>
            <a:cxnSpLocks noChangeShapeType="1"/>
          </p:cNvCxnSpPr>
          <p:nvPr/>
        </p:nvCxnSpPr>
        <p:spPr bwMode="auto">
          <a:xfrm>
            <a:off x="3874634" y="4793317"/>
            <a:ext cx="117929" cy="280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Rounded Rectangle 100"/>
          <p:cNvSpPr>
            <a:spLocks noChangeArrowheads="1"/>
          </p:cNvSpPr>
          <p:nvPr/>
        </p:nvSpPr>
        <p:spPr bwMode="auto">
          <a:xfrm>
            <a:off x="3968750" y="4593012"/>
            <a:ext cx="815295" cy="40481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School Finance Specialist </a:t>
            </a:r>
          </a:p>
          <a:p>
            <a:pPr algn="ctr">
              <a:defRPr/>
            </a:pP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Whitney Jones</a:t>
            </a: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3965349" y="3916456"/>
            <a:ext cx="765401" cy="570100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12700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Associate, Strategy &amp; Analysis 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Melodi Sampson</a:t>
            </a:r>
          </a:p>
        </p:txBody>
      </p:sp>
      <p:cxnSp>
        <p:nvCxnSpPr>
          <p:cNvPr id="171" name="Straight Connector 170"/>
          <p:cNvCxnSpPr>
            <a:cxnSpLocks noChangeShapeType="1"/>
          </p:cNvCxnSpPr>
          <p:nvPr/>
        </p:nvCxnSpPr>
        <p:spPr bwMode="auto">
          <a:xfrm>
            <a:off x="3879170" y="4804522"/>
            <a:ext cx="0" cy="505666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71"/>
          <p:cNvCxnSpPr>
            <a:cxnSpLocks noChangeShapeType="1"/>
            <a:endCxn id="277" idx="1"/>
          </p:cNvCxnSpPr>
          <p:nvPr/>
        </p:nvCxnSpPr>
        <p:spPr bwMode="auto">
          <a:xfrm>
            <a:off x="3867831" y="5310188"/>
            <a:ext cx="88445" cy="25353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5" name="Straight Connector 174"/>
          <p:cNvCxnSpPr>
            <a:cxnSpLocks noChangeShapeType="1"/>
          </p:cNvCxnSpPr>
          <p:nvPr/>
        </p:nvCxnSpPr>
        <p:spPr bwMode="auto">
          <a:xfrm>
            <a:off x="7703911" y="2991971"/>
            <a:ext cx="0" cy="182096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6" name="Straight Connector 175"/>
          <p:cNvCxnSpPr>
            <a:cxnSpLocks noChangeShapeType="1"/>
          </p:cNvCxnSpPr>
          <p:nvPr/>
        </p:nvCxnSpPr>
        <p:spPr bwMode="auto">
          <a:xfrm>
            <a:off x="6950982" y="3196478"/>
            <a:ext cx="121557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8" name="Rounded Rectangle 147"/>
          <p:cNvSpPr>
            <a:spLocks noChangeArrowheads="1"/>
          </p:cNvSpPr>
          <p:nvPr/>
        </p:nvSpPr>
        <p:spPr bwMode="auto">
          <a:xfrm>
            <a:off x="7076849" y="5090272"/>
            <a:ext cx="763134" cy="568699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Human Resource Generalist</a:t>
            </a:r>
            <a:endParaRPr lang="en-US" sz="700" dirty="0">
              <a:solidFill>
                <a:srgbClr val="1F497D"/>
              </a:solidFill>
              <a:ea typeface="MS PGothic" charset="0"/>
              <a:cs typeface="MS PGothic" charset="0"/>
            </a:endParaRPr>
          </a:p>
          <a:p>
            <a:pPr algn="ctr">
              <a:defRPr/>
            </a:pPr>
            <a:r>
              <a:rPr lang="en-US" sz="700" dirty="0" err="1">
                <a:solidFill>
                  <a:srgbClr val="1F497D"/>
                </a:solidFill>
                <a:ea typeface="MS PGothic" charset="0"/>
                <a:cs typeface="MS PGothic" charset="0"/>
              </a:rPr>
              <a:t>Helynn</a:t>
            </a: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 Nelson</a:t>
            </a:r>
          </a:p>
        </p:txBody>
      </p:sp>
      <p:cxnSp>
        <p:nvCxnSpPr>
          <p:cNvPr id="193" name="Straight Connector 192"/>
          <p:cNvCxnSpPr>
            <a:cxnSpLocks noChangeShapeType="1"/>
          </p:cNvCxnSpPr>
          <p:nvPr/>
        </p:nvCxnSpPr>
        <p:spPr bwMode="auto">
          <a:xfrm flipH="1">
            <a:off x="6946447" y="3685336"/>
            <a:ext cx="128134" cy="1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" name="Rounded Rectangle 111"/>
          <p:cNvSpPr>
            <a:spLocks noChangeArrowheads="1"/>
          </p:cNvSpPr>
          <p:nvPr/>
        </p:nvSpPr>
        <p:spPr bwMode="auto">
          <a:xfrm>
            <a:off x="7045099" y="3413592"/>
            <a:ext cx="755196" cy="54768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600" b="1" dirty="0" err="1">
                <a:solidFill>
                  <a:srgbClr val="1F497D"/>
                </a:solidFill>
                <a:ea typeface="MS PGothic" charset="0"/>
                <a:cs typeface="MS PGothic" charset="0"/>
              </a:rPr>
              <a:t>Intergovermental</a:t>
            </a:r>
            <a:r>
              <a:rPr lang="en-US" sz="6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 Relations &amp; School Support Manager</a:t>
            </a:r>
          </a:p>
          <a:p>
            <a:pPr algn="ctr">
              <a:defRPr/>
            </a:pPr>
            <a:r>
              <a:rPr lang="en-US" sz="600" dirty="0">
                <a:solidFill>
                  <a:srgbClr val="1F497D"/>
                </a:solidFill>
                <a:ea typeface="MS PGothic" charset="0"/>
                <a:cs typeface="MS PGothic" charset="0"/>
              </a:rPr>
              <a:t>Audrey Williams</a:t>
            </a:r>
            <a:endParaRPr lang="en-US" sz="700" dirty="0">
              <a:solidFill>
                <a:srgbClr val="1F497D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22" name="Rounded Rectangle 121"/>
          <p:cNvSpPr>
            <a:spLocks noChangeArrowheads="1"/>
          </p:cNvSpPr>
          <p:nvPr/>
        </p:nvSpPr>
        <p:spPr bwMode="auto">
          <a:xfrm>
            <a:off x="7040563" y="4067736"/>
            <a:ext cx="799419" cy="439831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Strategic Planning Specialist</a:t>
            </a:r>
          </a:p>
          <a:p>
            <a:pPr algn="ctr">
              <a:defRPr/>
            </a:pP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Chelsea Coffin</a:t>
            </a:r>
          </a:p>
        </p:txBody>
      </p:sp>
      <p:cxnSp>
        <p:nvCxnSpPr>
          <p:cNvPr id="322" name="Straight Connector 321"/>
          <p:cNvCxnSpPr>
            <a:cxnSpLocks noChangeShapeType="1"/>
            <a:endCxn id="122" idx="1"/>
          </p:cNvCxnSpPr>
          <p:nvPr/>
        </p:nvCxnSpPr>
        <p:spPr bwMode="auto">
          <a:xfrm>
            <a:off x="6948714" y="4284850"/>
            <a:ext cx="91849" cy="280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Connector 176"/>
          <p:cNvCxnSpPr>
            <a:cxnSpLocks noChangeShapeType="1"/>
          </p:cNvCxnSpPr>
          <p:nvPr/>
        </p:nvCxnSpPr>
        <p:spPr bwMode="auto">
          <a:xfrm flipH="1">
            <a:off x="6956652" y="5331199"/>
            <a:ext cx="113393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2" name="Straight Connector 191"/>
          <p:cNvCxnSpPr>
            <a:cxnSpLocks noChangeShapeType="1"/>
          </p:cNvCxnSpPr>
          <p:nvPr/>
        </p:nvCxnSpPr>
        <p:spPr bwMode="auto">
          <a:xfrm flipH="1">
            <a:off x="6934200" y="4800600"/>
            <a:ext cx="15240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" name="Straight Connector 249"/>
          <p:cNvCxnSpPr>
            <a:cxnSpLocks noChangeShapeType="1"/>
          </p:cNvCxnSpPr>
          <p:nvPr/>
        </p:nvCxnSpPr>
        <p:spPr bwMode="auto">
          <a:xfrm>
            <a:off x="6946446" y="3192276"/>
            <a:ext cx="4536" cy="213892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6" name="Rounded Rectangle 145"/>
          <p:cNvSpPr>
            <a:spLocks noChangeArrowheads="1"/>
          </p:cNvSpPr>
          <p:nvPr/>
        </p:nvSpPr>
        <p:spPr bwMode="auto">
          <a:xfrm>
            <a:off x="7058706" y="4553792"/>
            <a:ext cx="789894" cy="47540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 smtClean="0">
                <a:solidFill>
                  <a:srgbClr val="1F497D"/>
                </a:solidFill>
              </a:rPr>
              <a:t>Exec. </a:t>
            </a:r>
            <a:r>
              <a:rPr lang="en-US" sz="700" b="1" dirty="0">
                <a:solidFill>
                  <a:srgbClr val="1F497D"/>
                </a:solidFill>
              </a:rPr>
              <a:t>Team Coordinator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Ella </a:t>
            </a:r>
            <a:r>
              <a:rPr lang="en-US" sz="700" dirty="0" err="1">
                <a:solidFill>
                  <a:srgbClr val="1F497D"/>
                </a:solidFill>
              </a:rPr>
              <a:t>Krivitchenko</a:t>
            </a:r>
            <a:endParaRPr lang="en-US" sz="700" dirty="0">
              <a:solidFill>
                <a:srgbClr val="1F497D"/>
              </a:solidFill>
            </a:endParaRPr>
          </a:p>
        </p:txBody>
      </p:sp>
      <p:sp>
        <p:nvSpPr>
          <p:cNvPr id="149" name="Rounded Rectangle 148"/>
          <p:cNvSpPr>
            <a:spLocks noChangeArrowheads="1"/>
          </p:cNvSpPr>
          <p:nvPr/>
        </p:nvSpPr>
        <p:spPr bwMode="auto">
          <a:xfrm>
            <a:off x="8141607" y="5025839"/>
            <a:ext cx="689429" cy="514070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Operations Assistant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Alyssa Sutherland</a:t>
            </a:r>
          </a:p>
        </p:txBody>
      </p:sp>
      <p:cxnSp>
        <p:nvCxnSpPr>
          <p:cNvPr id="323" name="Straight Connector 322"/>
          <p:cNvCxnSpPr>
            <a:cxnSpLocks noChangeShapeType="1"/>
          </p:cNvCxnSpPr>
          <p:nvPr/>
        </p:nvCxnSpPr>
        <p:spPr bwMode="auto">
          <a:xfrm flipV="1">
            <a:off x="8048625" y="4686860"/>
            <a:ext cx="98652" cy="140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" name="Rounded Rectangle 132"/>
          <p:cNvSpPr>
            <a:spLocks noChangeArrowheads="1"/>
          </p:cNvSpPr>
          <p:nvPr/>
        </p:nvSpPr>
        <p:spPr bwMode="auto">
          <a:xfrm>
            <a:off x="8137071" y="4408114"/>
            <a:ext cx="758599" cy="57570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Operations Associate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Charlene Haigler-Mickles</a:t>
            </a:r>
          </a:p>
        </p:txBody>
      </p:sp>
      <p:cxnSp>
        <p:nvCxnSpPr>
          <p:cNvPr id="179" name="Straight Connector 178"/>
          <p:cNvCxnSpPr>
            <a:cxnSpLocks noChangeShapeType="1"/>
          </p:cNvCxnSpPr>
          <p:nvPr/>
        </p:nvCxnSpPr>
        <p:spPr bwMode="auto">
          <a:xfrm flipV="1">
            <a:off x="8033885" y="5318593"/>
            <a:ext cx="98651" cy="1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0" name="Straight Connector 179"/>
          <p:cNvCxnSpPr>
            <a:cxnSpLocks noChangeShapeType="1"/>
          </p:cNvCxnSpPr>
          <p:nvPr/>
        </p:nvCxnSpPr>
        <p:spPr bwMode="auto">
          <a:xfrm flipH="1">
            <a:off x="8048625" y="3829611"/>
            <a:ext cx="0" cy="148898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" name="Straight Connector 182"/>
          <p:cNvCxnSpPr>
            <a:cxnSpLocks noChangeShapeType="1"/>
          </p:cNvCxnSpPr>
          <p:nvPr/>
        </p:nvCxnSpPr>
        <p:spPr bwMode="auto">
          <a:xfrm>
            <a:off x="8049760" y="4150379"/>
            <a:ext cx="132669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1" name="Rounded Rectangle 150"/>
          <p:cNvSpPr>
            <a:spLocks noChangeArrowheads="1"/>
          </p:cNvSpPr>
          <p:nvPr/>
        </p:nvSpPr>
        <p:spPr bwMode="auto">
          <a:xfrm>
            <a:off x="8131402" y="3940269"/>
            <a:ext cx="783998" cy="393606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Administrative Assistant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Angela Moore</a:t>
            </a:r>
          </a:p>
        </p:txBody>
      </p:sp>
      <p:cxnSp>
        <p:nvCxnSpPr>
          <p:cNvPr id="174" name="Straight Connector 173"/>
          <p:cNvCxnSpPr>
            <a:cxnSpLocks noChangeShapeType="1"/>
          </p:cNvCxnSpPr>
          <p:nvPr/>
        </p:nvCxnSpPr>
        <p:spPr bwMode="auto">
          <a:xfrm>
            <a:off x="4998358" y="2535331"/>
            <a:ext cx="797152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" name="Straight Connector 207"/>
          <p:cNvCxnSpPr>
            <a:cxnSpLocks noChangeShapeType="1"/>
          </p:cNvCxnSpPr>
          <p:nvPr/>
        </p:nvCxnSpPr>
        <p:spPr bwMode="auto">
          <a:xfrm rot="5400000">
            <a:off x="3692472" y="1755255"/>
            <a:ext cx="1186423" cy="1134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7" name="Rounded Rectangle 146"/>
          <p:cNvSpPr>
            <a:spLocks noChangeArrowheads="1"/>
          </p:cNvSpPr>
          <p:nvPr/>
        </p:nvSpPr>
        <p:spPr bwMode="auto">
          <a:xfrm>
            <a:off x="3755572" y="1947022"/>
            <a:ext cx="1194027" cy="2689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600" b="1" dirty="0">
                <a:solidFill>
                  <a:srgbClr val="1F497D"/>
                </a:solidFill>
              </a:rPr>
              <a:t>School Performance Department </a:t>
            </a:r>
          </a:p>
        </p:txBody>
      </p:sp>
      <p:sp>
        <p:nvSpPr>
          <p:cNvPr id="102" name="Rounded Rectangle 101"/>
          <p:cNvSpPr>
            <a:spLocks noChangeArrowheads="1"/>
          </p:cNvSpPr>
          <p:nvPr/>
        </p:nvSpPr>
        <p:spPr bwMode="auto">
          <a:xfrm>
            <a:off x="3762375" y="1287276"/>
            <a:ext cx="1090839" cy="441231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Executive Director 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Scott Pearson</a:t>
            </a:r>
          </a:p>
        </p:txBody>
      </p:sp>
      <p:cxnSp>
        <p:nvCxnSpPr>
          <p:cNvPr id="185" name="Straight Connector 184"/>
          <p:cNvCxnSpPr>
            <a:cxnSpLocks noChangeShapeType="1"/>
          </p:cNvCxnSpPr>
          <p:nvPr/>
        </p:nvCxnSpPr>
        <p:spPr bwMode="auto">
          <a:xfrm flipH="1">
            <a:off x="366259" y="4453497"/>
            <a:ext cx="140607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6" name="Straight Connector 185"/>
          <p:cNvCxnSpPr>
            <a:cxnSpLocks noChangeShapeType="1"/>
          </p:cNvCxnSpPr>
          <p:nvPr/>
        </p:nvCxnSpPr>
        <p:spPr bwMode="auto">
          <a:xfrm flipH="1">
            <a:off x="366259" y="4953000"/>
            <a:ext cx="103187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5" name="Rounded Rectangle 154"/>
          <p:cNvSpPr>
            <a:spLocks noChangeArrowheads="1"/>
          </p:cNvSpPr>
          <p:nvPr/>
        </p:nvSpPr>
        <p:spPr bwMode="auto">
          <a:xfrm>
            <a:off x="446768" y="4267200"/>
            <a:ext cx="689429" cy="372596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Georgetown Legal Fellow</a:t>
            </a:r>
          </a:p>
          <a:p>
            <a:pPr algn="ctr" defTabSz="473577">
              <a:defRPr/>
            </a:pPr>
            <a:r>
              <a:rPr lang="en-US" sz="700" dirty="0" err="1">
                <a:solidFill>
                  <a:srgbClr val="1F497D"/>
                </a:solidFill>
              </a:rPr>
              <a:t>Nia</a:t>
            </a:r>
            <a:r>
              <a:rPr lang="en-US" sz="700" dirty="0">
                <a:solidFill>
                  <a:srgbClr val="1F497D"/>
                </a:solidFill>
              </a:rPr>
              <a:t> Davis</a:t>
            </a:r>
          </a:p>
        </p:txBody>
      </p:sp>
      <p:sp>
        <p:nvSpPr>
          <p:cNvPr id="128" name="Rounded Rectangle 127"/>
          <p:cNvSpPr>
            <a:spLocks noChangeArrowheads="1"/>
          </p:cNvSpPr>
          <p:nvPr/>
        </p:nvSpPr>
        <p:spPr bwMode="auto">
          <a:xfrm>
            <a:off x="306161" y="2563346"/>
            <a:ext cx="706438" cy="554691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General Counsel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Nicole Streeter</a:t>
            </a:r>
          </a:p>
        </p:txBody>
      </p:sp>
      <p:sp>
        <p:nvSpPr>
          <p:cNvPr id="140" name="Rounded Rectangle 139"/>
          <p:cNvSpPr>
            <a:spLocks noChangeArrowheads="1"/>
          </p:cNvSpPr>
          <p:nvPr/>
        </p:nvSpPr>
        <p:spPr bwMode="auto">
          <a:xfrm>
            <a:off x="2710090" y="4317066"/>
            <a:ext cx="972911" cy="371195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cs typeface="MS PGothic" pitchFamily="34" charset="-128"/>
              </a:rPr>
              <a:t>Senior Specialist, Charter Agreements</a:t>
            </a:r>
          </a:p>
          <a:p>
            <a:pPr algn="ctr">
              <a:defRPr/>
            </a:pPr>
            <a:r>
              <a:rPr lang="en-US" sz="700" dirty="0">
                <a:solidFill>
                  <a:srgbClr val="1F497D"/>
                </a:solidFill>
                <a:cs typeface="MS PGothic" pitchFamily="34" charset="-128"/>
              </a:rPr>
              <a:t>Sarah Medway </a:t>
            </a:r>
          </a:p>
        </p:txBody>
      </p:sp>
      <p:sp>
        <p:nvSpPr>
          <p:cNvPr id="120" name="Rounded Rectangle 119"/>
          <p:cNvSpPr>
            <a:spLocks noChangeArrowheads="1"/>
          </p:cNvSpPr>
          <p:nvPr/>
        </p:nvSpPr>
        <p:spPr bwMode="auto">
          <a:xfrm>
            <a:off x="1524000" y="4419600"/>
            <a:ext cx="871538" cy="409015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 smtClean="0">
                <a:solidFill>
                  <a:srgbClr val="1F497D"/>
                </a:solidFill>
              </a:rPr>
              <a:t>Communications</a:t>
            </a:r>
            <a:endParaRPr lang="en-US" sz="700" b="1" dirty="0">
              <a:solidFill>
                <a:srgbClr val="1F497D"/>
              </a:solidFill>
            </a:endParaRPr>
          </a:p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Assistant 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Sara Maldonado</a:t>
            </a: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5056188" y="3957078"/>
            <a:ext cx="887412" cy="38520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cs typeface="MS PGothic" pitchFamily="34" charset="-128"/>
              </a:rPr>
              <a:t>Senior Specialist, Special Education</a:t>
            </a:r>
          </a:p>
          <a:p>
            <a:pPr algn="ctr">
              <a:defRPr/>
            </a:pPr>
            <a:r>
              <a:rPr lang="en-US" sz="700" dirty="0" err="1">
                <a:solidFill>
                  <a:srgbClr val="1F497D"/>
                </a:solidFill>
                <a:cs typeface="MS PGothic" pitchFamily="34" charset="-128"/>
              </a:rPr>
              <a:t>Avni</a:t>
            </a:r>
            <a:r>
              <a:rPr lang="en-US" sz="700" dirty="0">
                <a:solidFill>
                  <a:srgbClr val="1F497D"/>
                </a:solidFill>
                <a:cs typeface="MS PGothic" pitchFamily="34" charset="-128"/>
              </a:rPr>
              <a:t> Patel</a:t>
            </a:r>
          </a:p>
        </p:txBody>
      </p:sp>
      <p:cxnSp>
        <p:nvCxnSpPr>
          <p:cNvPr id="166" name="Straight Connector 165"/>
          <p:cNvCxnSpPr>
            <a:cxnSpLocks noChangeShapeType="1"/>
          </p:cNvCxnSpPr>
          <p:nvPr/>
        </p:nvCxnSpPr>
        <p:spPr bwMode="auto">
          <a:xfrm>
            <a:off x="8166554" y="3196478"/>
            <a:ext cx="0" cy="23812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" name="Rounded Rectangle 129"/>
          <p:cNvSpPr>
            <a:spLocks noChangeArrowheads="1"/>
          </p:cNvSpPr>
          <p:nvPr/>
        </p:nvSpPr>
        <p:spPr bwMode="auto">
          <a:xfrm>
            <a:off x="7989661" y="3434603"/>
            <a:ext cx="849539" cy="43282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Manager, Finance &amp; Operations </a:t>
            </a:r>
            <a:r>
              <a:rPr lang="en-US" sz="700" dirty="0">
                <a:solidFill>
                  <a:srgbClr val="1F497D"/>
                </a:solidFill>
              </a:rPr>
              <a:t>Marvin Cross</a:t>
            </a:r>
          </a:p>
        </p:txBody>
      </p:sp>
      <p:sp>
        <p:nvSpPr>
          <p:cNvPr id="135" name="Rounded Rectangle 134"/>
          <p:cNvSpPr>
            <a:spLocks noChangeArrowheads="1"/>
          </p:cNvSpPr>
          <p:nvPr/>
        </p:nvSpPr>
        <p:spPr bwMode="auto">
          <a:xfrm>
            <a:off x="2903992" y="6023162"/>
            <a:ext cx="899205" cy="31796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12700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Data &amp; Policy Analyst</a:t>
            </a:r>
          </a:p>
          <a:p>
            <a:pPr algn="ctr">
              <a:defRPr/>
            </a:pP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Charlie </a:t>
            </a:r>
            <a:r>
              <a:rPr lang="en-US" sz="700" dirty="0" err="1">
                <a:solidFill>
                  <a:srgbClr val="1F497D"/>
                </a:solidFill>
                <a:ea typeface="MS PGothic" charset="0"/>
                <a:cs typeface="MS PGothic" charset="0"/>
              </a:rPr>
              <a:t>Sellew</a:t>
            </a:r>
            <a:endParaRPr lang="en-US" sz="700" b="1" dirty="0">
              <a:solidFill>
                <a:srgbClr val="1F497D"/>
              </a:solidFill>
              <a:ea typeface="MS PGothic" charset="0"/>
              <a:cs typeface="MS PGothic" charset="0"/>
            </a:endParaRPr>
          </a:p>
        </p:txBody>
      </p:sp>
      <p:sp>
        <p:nvSpPr>
          <p:cNvPr id="134" name="Rounded Rectangle 133"/>
          <p:cNvSpPr>
            <a:spLocks noChangeArrowheads="1"/>
          </p:cNvSpPr>
          <p:nvPr/>
        </p:nvSpPr>
        <p:spPr bwMode="auto">
          <a:xfrm>
            <a:off x="2900590" y="5611346"/>
            <a:ext cx="714375" cy="35718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 err="1">
                <a:solidFill>
                  <a:srgbClr val="1F497D"/>
                </a:solidFill>
              </a:rPr>
              <a:t>SQA</a:t>
            </a:r>
            <a:r>
              <a:rPr lang="en-US" sz="700" b="1" dirty="0">
                <a:solidFill>
                  <a:srgbClr val="1F497D"/>
                </a:solidFill>
              </a:rPr>
              <a:t> Specialist</a:t>
            </a:r>
          </a:p>
          <a:p>
            <a:pPr algn="ctr" defTabSz="473577">
              <a:defRPr/>
            </a:pPr>
            <a:r>
              <a:rPr lang="en-US" sz="700" dirty="0" err="1">
                <a:solidFill>
                  <a:srgbClr val="1F497D"/>
                </a:solidFill>
              </a:rPr>
              <a:t>Taunya</a:t>
            </a:r>
            <a:r>
              <a:rPr lang="en-US" sz="700" dirty="0">
                <a:solidFill>
                  <a:srgbClr val="1F497D"/>
                </a:solidFill>
              </a:rPr>
              <a:t> </a:t>
            </a:r>
            <a:r>
              <a:rPr lang="en-US" sz="700" dirty="0" err="1">
                <a:solidFill>
                  <a:srgbClr val="1F497D"/>
                </a:solidFill>
              </a:rPr>
              <a:t>Nesin</a:t>
            </a:r>
            <a:endParaRPr lang="en-US" sz="700" dirty="0">
              <a:solidFill>
                <a:srgbClr val="1F497D"/>
              </a:solidFill>
            </a:endParaRPr>
          </a:p>
        </p:txBody>
      </p:sp>
      <p:sp>
        <p:nvSpPr>
          <p:cNvPr id="144" name="Rounded Rectangle 143"/>
          <p:cNvSpPr>
            <a:spLocks noChangeArrowheads="1"/>
          </p:cNvSpPr>
          <p:nvPr/>
        </p:nvSpPr>
        <p:spPr bwMode="auto">
          <a:xfrm>
            <a:off x="5055054" y="4394108"/>
            <a:ext cx="733652" cy="399209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12700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Data &amp; Policy Specialist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Tim Harwood</a:t>
            </a:r>
          </a:p>
        </p:txBody>
      </p:sp>
      <p:sp>
        <p:nvSpPr>
          <p:cNvPr id="145" name="Rounded Rectangle 144"/>
          <p:cNvSpPr>
            <a:spLocks noChangeArrowheads="1"/>
          </p:cNvSpPr>
          <p:nvPr/>
        </p:nvSpPr>
        <p:spPr bwMode="auto">
          <a:xfrm>
            <a:off x="5042581" y="5310189"/>
            <a:ext cx="878794" cy="479050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317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>
              <a:defRPr/>
            </a:pP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Equity &amp; Fidelity Specialist^</a:t>
            </a:r>
          </a:p>
          <a:p>
            <a:pPr algn="ctr">
              <a:defRPr/>
            </a:pP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Charlotte Cureton</a:t>
            </a:r>
          </a:p>
        </p:txBody>
      </p:sp>
      <p:sp>
        <p:nvSpPr>
          <p:cNvPr id="115" name="Rounded Rectangle 114"/>
          <p:cNvSpPr>
            <a:spLocks noChangeArrowheads="1"/>
          </p:cNvSpPr>
          <p:nvPr/>
        </p:nvSpPr>
        <p:spPr bwMode="auto">
          <a:xfrm>
            <a:off x="5062992" y="5870481"/>
            <a:ext cx="894669" cy="449831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</a:rPr>
              <a:t>Equity &amp; Fidelity Specialist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</a:rPr>
              <a:t>Katie </a:t>
            </a:r>
            <a:r>
              <a:rPr lang="en-US" sz="700" dirty="0" err="1">
                <a:solidFill>
                  <a:srgbClr val="1F497D"/>
                </a:solidFill>
              </a:rPr>
              <a:t>Dammann</a:t>
            </a:r>
            <a:endParaRPr lang="en-US" sz="700" dirty="0">
              <a:solidFill>
                <a:srgbClr val="1F497D"/>
              </a:solidFill>
            </a:endParaRPr>
          </a:p>
        </p:txBody>
      </p:sp>
      <p:sp>
        <p:nvSpPr>
          <p:cNvPr id="181" name="Rounded Rectangle 180"/>
          <p:cNvSpPr>
            <a:spLocks noChangeArrowheads="1"/>
          </p:cNvSpPr>
          <p:nvPr/>
        </p:nvSpPr>
        <p:spPr bwMode="auto">
          <a:xfrm>
            <a:off x="446768" y="4719358"/>
            <a:ext cx="689429" cy="462242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9525">
            <a:solidFill>
              <a:srgbClr val="00425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71113" tIns="35556" rIns="71113" bIns="35556" anchor="ctr"/>
          <a:lstStyle/>
          <a:p>
            <a:pPr algn="ctr" defTabSz="473577">
              <a:defRPr/>
            </a:pPr>
            <a:r>
              <a:rPr lang="en-US" sz="700" b="1" dirty="0">
                <a:solidFill>
                  <a:srgbClr val="1F497D"/>
                </a:solidFill>
                <a:ea typeface="MS PGothic" charset="0"/>
                <a:cs typeface="MS PGothic" charset="0"/>
              </a:rPr>
              <a:t>Georgetown Legal Fellow</a:t>
            </a:r>
          </a:p>
          <a:p>
            <a:pPr algn="ctr" defTabSz="473577">
              <a:defRPr/>
            </a:pPr>
            <a:r>
              <a:rPr lang="en-US" sz="700" dirty="0">
                <a:solidFill>
                  <a:srgbClr val="1F497D"/>
                </a:solidFill>
                <a:ea typeface="MS PGothic" charset="0"/>
                <a:cs typeface="MS PGothic" charset="0"/>
              </a:rPr>
              <a:t>Daniel </a:t>
            </a:r>
            <a:r>
              <a:rPr lang="en-US" sz="700" dirty="0" err="1">
                <a:solidFill>
                  <a:srgbClr val="1F497D"/>
                </a:solidFill>
                <a:ea typeface="MS PGothic" charset="0"/>
                <a:cs typeface="MS PGothic" charset="0"/>
              </a:rPr>
              <a:t>Quandt</a:t>
            </a:r>
            <a:endParaRPr lang="en-US" sz="700" dirty="0">
              <a:solidFill>
                <a:srgbClr val="1F497D"/>
              </a:solidFill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77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284</Words>
  <Application>Microsoft Macintosh PowerPoint</Application>
  <PresentationFormat>On-screen Show (4:3)</PresentationFormat>
  <Paragraphs>92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Helynn Nelson</dc:creator>
  <cp:lastModifiedBy>Microsoft Office User</cp:lastModifiedBy>
  <cp:revision>4</cp:revision>
  <dcterms:created xsi:type="dcterms:W3CDTF">2015-01-13T16:47:41Z</dcterms:created>
  <dcterms:modified xsi:type="dcterms:W3CDTF">2015-01-29T03:02:10Z</dcterms:modified>
</cp:coreProperties>
</file>